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326" r:id="rId2"/>
    <p:sldId id="352" r:id="rId3"/>
    <p:sldId id="353" r:id="rId4"/>
    <p:sldId id="355" r:id="rId5"/>
    <p:sldId id="356" r:id="rId6"/>
    <p:sldId id="357" r:id="rId7"/>
    <p:sldId id="358" r:id="rId8"/>
    <p:sldId id="359" r:id="rId9"/>
    <p:sldId id="360" r:id="rId10"/>
    <p:sldId id="361" r:id="rId11"/>
    <p:sldId id="362" r:id="rId12"/>
    <p:sldId id="363" r:id="rId13"/>
    <p:sldId id="364" r:id="rId14"/>
    <p:sldId id="365" r:id="rId15"/>
    <p:sldId id="366" r:id="rId16"/>
    <p:sldId id="367" r:id="rId17"/>
    <p:sldId id="351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FFFFFF"/>
    <a:srgbClr val="FFFFCC"/>
    <a:srgbClr val="FF0000"/>
    <a:srgbClr val="692AA2"/>
    <a:srgbClr val="1D1496"/>
    <a:srgbClr val="FE23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-84"/>
      </p:cViewPr>
      <p:guideLst>
        <p:guide orient="horz" pos="2160"/>
        <p:guide pos="286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fld id="{AD13C0B9-43A6-498A-8E22-739149CFD8A4}" type="datetimeFigureOut">
              <a:rPr lang="zh-CN" altLang="en-US"/>
              <a:pPr>
                <a:defRPr/>
              </a:pPr>
              <a:t>2015/12/11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fld id="{D8FD8A61-72BA-4BB9-BE7D-9DE6C4CC297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17746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350"/>
            <a:ext cx="91440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未知"/>
          <p:cNvSpPr>
            <a:spLocks/>
          </p:cNvSpPr>
          <p:nvPr/>
        </p:nvSpPr>
        <p:spPr bwMode="auto">
          <a:xfrm>
            <a:off x="0" y="1792288"/>
            <a:ext cx="9097963" cy="341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279"/>
              </a:cxn>
              <a:cxn ang="0">
                <a:pos x="1824" y="739"/>
              </a:cxn>
              <a:cxn ang="0">
                <a:pos x="3946" y="695"/>
              </a:cxn>
              <a:cxn ang="0">
                <a:pos x="5731" y="297"/>
              </a:cxn>
              <a:cxn ang="0">
                <a:pos x="5722" y="153"/>
              </a:cxn>
              <a:cxn ang="0">
                <a:pos x="0" y="0"/>
              </a:cxn>
            </a:cxnLst>
            <a:rect l="0" t="0" r="r" b="b"/>
            <a:pathLst>
              <a:path w="5731" h="808">
                <a:moveTo>
                  <a:pt x="0" y="0"/>
                </a:moveTo>
                <a:lnTo>
                  <a:pt x="19" y="279"/>
                </a:lnTo>
                <a:cubicBezTo>
                  <a:pt x="321" y="399"/>
                  <a:pt x="1170" y="671"/>
                  <a:pt x="1824" y="739"/>
                </a:cubicBezTo>
                <a:cubicBezTo>
                  <a:pt x="2478" y="808"/>
                  <a:pt x="3295" y="769"/>
                  <a:pt x="3946" y="695"/>
                </a:cubicBezTo>
                <a:cubicBezTo>
                  <a:pt x="4597" y="621"/>
                  <a:pt x="5435" y="387"/>
                  <a:pt x="5731" y="297"/>
                </a:cubicBezTo>
                <a:lnTo>
                  <a:pt x="5722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9144000" cy="2089150"/>
            <a:chOff x="0" y="0"/>
            <a:chExt cx="5760" cy="1316"/>
          </a:xfrm>
        </p:grpSpPr>
        <p:grpSp>
          <p:nvGrpSpPr>
            <p:cNvPr id="7" name="Group 5"/>
            <p:cNvGrpSpPr>
              <a:grpSpLocks/>
            </p:cNvGrpSpPr>
            <p:nvPr userDrawn="1"/>
          </p:nvGrpSpPr>
          <p:grpSpPr bwMode="auto">
            <a:xfrm flipV="1">
              <a:off x="18" y="0"/>
              <a:ext cx="5742" cy="1128"/>
              <a:chOff x="0" y="0"/>
              <a:chExt cx="5760" cy="1680"/>
            </a:xfrm>
          </p:grpSpPr>
          <p:sp>
            <p:nvSpPr>
              <p:cNvPr id="9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168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9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sp>
          <p:nvSpPr>
            <p:cNvPr id="8" name="未知"/>
            <p:cNvSpPr>
              <a:spLocks/>
            </p:cNvSpPr>
            <p:nvPr userDrawn="1"/>
          </p:nvSpPr>
          <p:spPr bwMode="auto">
            <a:xfrm>
              <a:off x="0" y="1092"/>
              <a:ext cx="5731" cy="22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6" y="315"/>
                </a:cxn>
                <a:cxn ang="0">
                  <a:pos x="1795" y="771"/>
                </a:cxn>
                <a:cxn ang="0">
                  <a:pos x="3821" y="742"/>
                </a:cxn>
                <a:cxn ang="0">
                  <a:pos x="5731" y="320"/>
                </a:cxn>
                <a:cxn ang="0">
                  <a:pos x="5693" y="0"/>
                </a:cxn>
                <a:cxn ang="0">
                  <a:pos x="0" y="36"/>
                </a:cxn>
              </a:cxnLst>
              <a:rect l="0" t="0" r="r" b="b"/>
              <a:pathLst>
                <a:path w="5731" h="842">
                  <a:moveTo>
                    <a:pt x="0" y="36"/>
                  </a:moveTo>
                  <a:lnTo>
                    <a:pt x="26" y="315"/>
                  </a:lnTo>
                  <a:cubicBezTo>
                    <a:pt x="325" y="438"/>
                    <a:pt x="1163" y="700"/>
                    <a:pt x="1795" y="771"/>
                  </a:cubicBezTo>
                  <a:cubicBezTo>
                    <a:pt x="2427" y="842"/>
                    <a:pt x="3165" y="817"/>
                    <a:pt x="3821" y="742"/>
                  </a:cubicBezTo>
                  <a:cubicBezTo>
                    <a:pt x="4477" y="667"/>
                    <a:pt x="5419" y="444"/>
                    <a:pt x="5731" y="320"/>
                  </a:cubicBezTo>
                  <a:lnTo>
                    <a:pt x="569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0" y="4689475"/>
            <a:ext cx="9144000" cy="2168525"/>
            <a:chOff x="0" y="0"/>
            <a:chExt cx="5760" cy="1412"/>
          </a:xfrm>
        </p:grpSpPr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8" y="230"/>
              <a:ext cx="5742" cy="1182"/>
              <a:chOff x="0" y="4"/>
              <a:chExt cx="5760" cy="1676"/>
            </a:xfrm>
          </p:grpSpPr>
          <p:sp>
            <p:nvSpPr>
              <p:cNvPr id="16" name="Rectangle 11"/>
              <p:cNvSpPr>
                <a:spLocks noChangeArrowheads="1"/>
              </p:cNvSpPr>
              <p:nvPr userDrawn="1"/>
            </p:nvSpPr>
            <p:spPr bwMode="auto">
              <a:xfrm>
                <a:off x="0" y="4"/>
                <a:ext cx="5760" cy="1676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4"/>
                <a:ext cx="5760" cy="9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grpSp>
          <p:nvGrpSpPr>
            <p:cNvPr id="13" name="Group 13"/>
            <p:cNvGrpSpPr>
              <a:grpSpLocks/>
            </p:cNvGrpSpPr>
            <p:nvPr userDrawn="1"/>
          </p:nvGrpSpPr>
          <p:grpSpPr bwMode="auto">
            <a:xfrm>
              <a:off x="0" y="0"/>
              <a:ext cx="5731" cy="264"/>
              <a:chOff x="0" y="0"/>
              <a:chExt cx="5731" cy="426"/>
            </a:xfrm>
          </p:grpSpPr>
          <p:sp>
            <p:nvSpPr>
              <p:cNvPr id="14" name="未知"/>
              <p:cNvSpPr>
                <a:spLocks/>
              </p:cNvSpPr>
              <p:nvPr userDrawn="1"/>
            </p:nvSpPr>
            <p:spPr bwMode="auto">
              <a:xfrm flipV="1">
                <a:off x="0" y="0"/>
                <a:ext cx="5731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79"/>
                  </a:cxn>
                  <a:cxn ang="0">
                    <a:pos x="1824" y="739"/>
                  </a:cxn>
                  <a:cxn ang="0">
                    <a:pos x="3946" y="695"/>
                  </a:cxn>
                  <a:cxn ang="0">
                    <a:pos x="5731" y="297"/>
                  </a:cxn>
                  <a:cxn ang="0">
                    <a:pos x="5722" y="153"/>
                  </a:cxn>
                  <a:cxn ang="0">
                    <a:pos x="0" y="0"/>
                  </a:cxn>
                </a:cxnLst>
                <a:rect l="0" t="0" r="r" b="b"/>
                <a:pathLst>
                  <a:path w="5731" h="808">
                    <a:moveTo>
                      <a:pt x="0" y="0"/>
                    </a:moveTo>
                    <a:lnTo>
                      <a:pt x="19" y="279"/>
                    </a:lnTo>
                    <a:cubicBezTo>
                      <a:pt x="321" y="399"/>
                      <a:pt x="1170" y="671"/>
                      <a:pt x="1824" y="739"/>
                    </a:cubicBezTo>
                    <a:cubicBezTo>
                      <a:pt x="2478" y="808"/>
                      <a:pt x="3295" y="769"/>
                      <a:pt x="3946" y="695"/>
                    </a:cubicBezTo>
                    <a:cubicBezTo>
                      <a:pt x="4597" y="621"/>
                      <a:pt x="5435" y="387"/>
                      <a:pt x="5731" y="297"/>
                    </a:cubicBezTo>
                    <a:lnTo>
                      <a:pt x="5722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5" name="未知"/>
              <p:cNvSpPr>
                <a:spLocks/>
              </p:cNvSpPr>
              <p:nvPr userDrawn="1"/>
            </p:nvSpPr>
            <p:spPr bwMode="auto">
              <a:xfrm flipV="1">
                <a:off x="0" y="47"/>
                <a:ext cx="5731" cy="37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6" y="315"/>
                  </a:cxn>
                  <a:cxn ang="0">
                    <a:pos x="1795" y="771"/>
                  </a:cxn>
                  <a:cxn ang="0">
                    <a:pos x="3821" y="742"/>
                  </a:cxn>
                  <a:cxn ang="0">
                    <a:pos x="5731" y="320"/>
                  </a:cxn>
                  <a:cxn ang="0">
                    <a:pos x="5693" y="0"/>
                  </a:cxn>
                  <a:cxn ang="0">
                    <a:pos x="0" y="36"/>
                  </a:cxn>
                </a:cxnLst>
                <a:rect l="0" t="0" r="r" b="b"/>
                <a:pathLst>
                  <a:path w="5731" h="842">
                    <a:moveTo>
                      <a:pt x="0" y="36"/>
                    </a:moveTo>
                    <a:lnTo>
                      <a:pt x="26" y="315"/>
                    </a:lnTo>
                    <a:cubicBezTo>
                      <a:pt x="325" y="438"/>
                      <a:pt x="1163" y="700"/>
                      <a:pt x="1795" y="771"/>
                    </a:cubicBezTo>
                    <a:cubicBezTo>
                      <a:pt x="2427" y="842"/>
                      <a:pt x="3165" y="817"/>
                      <a:pt x="3821" y="742"/>
                    </a:cubicBezTo>
                    <a:cubicBezTo>
                      <a:pt x="4477" y="667"/>
                      <a:pt x="5419" y="444"/>
                      <a:pt x="5731" y="320"/>
                    </a:cubicBezTo>
                    <a:lnTo>
                      <a:pt x="5693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0" y="0"/>
            <a:ext cx="9144000" cy="6867525"/>
            <a:chOff x="0" y="0"/>
            <a:chExt cx="5760" cy="4326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" y="24"/>
              <a:ext cx="5709" cy="4272"/>
            </a:xfrm>
            <a:prstGeom prst="roundRect">
              <a:avLst>
                <a:gd name="adj" fmla="val 6227"/>
              </a:avLst>
            </a:prstGeom>
            <a:noFill/>
            <a:ln w="7620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3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 rot="16191400">
              <a:off x="-47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5520" y="3978"/>
              <a:ext cx="240" cy="348"/>
            </a:xfrm>
            <a:custGeom>
              <a:avLst/>
              <a:gdLst/>
              <a:ahLst/>
              <a:cxnLst>
                <a:cxn ang="0">
                  <a:pos x="246" y="0"/>
                </a:cxn>
                <a:cxn ang="0">
                  <a:pos x="164" y="196"/>
                </a:cxn>
                <a:cxn ang="0">
                  <a:pos x="84" y="282"/>
                </a:cxn>
                <a:cxn ang="0">
                  <a:pos x="0" y="342"/>
                </a:cxn>
                <a:cxn ang="0">
                  <a:pos x="246" y="348"/>
                </a:cxn>
              </a:cxnLst>
              <a:rect l="0" t="0" r="r" b="b"/>
              <a:pathLst>
                <a:path w="246" h="348">
                  <a:moveTo>
                    <a:pt x="246" y="0"/>
                  </a:moveTo>
                  <a:lnTo>
                    <a:pt x="164" y="196"/>
                  </a:lnTo>
                  <a:lnTo>
                    <a:pt x="84" y="282"/>
                  </a:lnTo>
                  <a:lnTo>
                    <a:pt x="0" y="342"/>
                  </a:lnTo>
                  <a:lnTo>
                    <a:pt x="246" y="34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333375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0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81600" cy="2286000"/>
          </a:xfrm>
        </p:spPr>
        <p:txBody>
          <a:bodyPr/>
          <a:lstStyle>
            <a:lvl1pPr algn="l">
              <a:defRPr sz="4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5410200"/>
            <a:ext cx="63246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B38B85-46F0-47F5-95C2-4D38CB02412C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62750" y="304800"/>
            <a:ext cx="2152650" cy="5943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305550" cy="5943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8D5339-844B-44F5-BB33-D33087944F4E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1214422"/>
            <a:ext cx="8610600" cy="4876800"/>
          </a:xfrm>
        </p:spPr>
        <p:txBody>
          <a:bodyPr/>
          <a:lstStyle>
            <a:lvl1pPr>
              <a:defRPr b="0">
                <a:solidFill>
                  <a:schemeClr val="tx2"/>
                </a:solidFill>
              </a:defRPr>
            </a:lvl1pPr>
            <a:lvl2pPr>
              <a:defRPr>
                <a:latin typeface="楷体_GB2312" pitchFamily="49" charset="-122"/>
                <a:ea typeface="楷体_GB2312" pitchFamily="49" charset="-122"/>
              </a:defRPr>
            </a:lvl2pPr>
            <a:lvl3pPr>
              <a:defRPr>
                <a:latin typeface="楷体_GB2312" pitchFamily="49" charset="-122"/>
                <a:ea typeface="楷体_GB2312" pitchFamily="49" charset="-122"/>
              </a:defRPr>
            </a:lvl3pPr>
            <a:lvl4pPr>
              <a:defRPr>
                <a:latin typeface="楷体_GB2312" pitchFamily="49" charset="-122"/>
                <a:ea typeface="楷体_GB2312" pitchFamily="49" charset="-122"/>
              </a:defRPr>
            </a:lvl4pPr>
            <a:lvl5pPr>
              <a:buFont typeface="Arial" pitchFamily="34" charset="0"/>
              <a:buChar char="▪"/>
              <a:defRPr>
                <a:solidFill>
                  <a:srgbClr val="00B050"/>
                </a:solidFill>
                <a:latin typeface="楷体_GB2312" pitchFamily="49" charset="-122"/>
                <a:ea typeface="楷体_GB2312" pitchFamily="49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DF849F-5046-4F1A-9940-026294735800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A8BB49-4459-4EBB-8153-504CE561DED3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863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C21EC5-4D7E-48D1-A80B-B11EB60C8914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A1A8D-9A3D-473C-9728-7375EA2AAEF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49C103-EC93-4B62-B670-45890F74BD6E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95597-147C-4D0D-912C-40510801BD0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3EB977-899B-499E-A9A5-A508A0A55891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84CC49-FFEE-4929-8096-DACAA954FE7F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188913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241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8" name="未知"/>
          <p:cNvSpPr>
            <a:spLocks/>
          </p:cNvSpPr>
          <p:nvPr/>
        </p:nvSpPr>
        <p:spPr bwMode="auto">
          <a:xfrm>
            <a:off x="0" y="950913"/>
            <a:ext cx="9150350" cy="461962"/>
          </a:xfrm>
          <a:custGeom>
            <a:avLst/>
            <a:gdLst/>
            <a:ahLst/>
            <a:cxnLst>
              <a:cxn ang="0">
                <a:pos x="4" y="365"/>
              </a:cxn>
              <a:cxn ang="0">
                <a:pos x="0" y="246"/>
              </a:cxn>
              <a:cxn ang="0">
                <a:pos x="1837" y="32"/>
              </a:cxn>
              <a:cxn ang="0">
                <a:pos x="3970" y="52"/>
              </a:cxn>
              <a:cxn ang="0">
                <a:pos x="5764" y="231"/>
              </a:cxn>
              <a:cxn ang="0">
                <a:pos x="5768" y="366"/>
              </a:cxn>
              <a:cxn ang="0">
                <a:pos x="4" y="365"/>
              </a:cxn>
            </a:cxnLst>
            <a:rect l="0" t="0" r="r" b="b"/>
            <a:pathLst>
              <a:path w="5768" h="366">
                <a:moveTo>
                  <a:pt x="4" y="365"/>
                </a:moveTo>
                <a:lnTo>
                  <a:pt x="0" y="246"/>
                </a:lnTo>
                <a:cubicBezTo>
                  <a:pt x="304" y="192"/>
                  <a:pt x="1175" y="64"/>
                  <a:pt x="1837" y="32"/>
                </a:cubicBezTo>
                <a:cubicBezTo>
                  <a:pt x="2499" y="0"/>
                  <a:pt x="3316" y="19"/>
                  <a:pt x="3970" y="52"/>
                </a:cubicBezTo>
                <a:cubicBezTo>
                  <a:pt x="4624" y="85"/>
                  <a:pt x="5464" y="179"/>
                  <a:pt x="5764" y="231"/>
                </a:cubicBezTo>
                <a:lnTo>
                  <a:pt x="5768" y="366"/>
                </a:lnTo>
                <a:lnTo>
                  <a:pt x="4" y="36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214438"/>
            <a:ext cx="8610600" cy="503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77000"/>
            <a:ext cx="2133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C1629BFB-884E-4A61-936B-5D4F2AEE525C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42875" y="357188"/>
            <a:ext cx="80772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+mn-ea"/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48400" y="0"/>
            <a:ext cx="266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132638" y="6553200"/>
            <a:ext cx="1620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73" r:id="rId2"/>
    <p:sldLayoutId id="2147483874" r:id="rId3"/>
    <p:sldLayoutId id="2147483875" r:id="rId4"/>
    <p:sldLayoutId id="2147483876" r:id="rId5"/>
    <p:sldLayoutId id="2147483877" r:id="rId6"/>
    <p:sldLayoutId id="2147483878" r:id="rId7"/>
    <p:sldLayoutId id="2147483879" r:id="rId8"/>
    <p:sldLayoutId id="2147483880" r:id="rId9"/>
    <p:sldLayoutId id="2147483881" r:id="rId10"/>
    <p:sldLayoutId id="2147483882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000" b="1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rgbClr val="1D1496"/>
          </a:solidFill>
          <a:latin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rgbClr val="692AA2"/>
          </a:solidFill>
          <a:latin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600">
          <a:solidFill>
            <a:schemeClr val="tx1"/>
          </a:solidFill>
          <a:latin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81600" cy="2286000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第五节   咳嗽与咳痰</a:t>
            </a:r>
            <a:endParaRPr lang="en-US" altLang="zh-CN" dirty="0" smtClean="0">
              <a:ea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（一）问诊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痰的性状、颜色、量、气味 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支气管扩张、肺脓肿咳大量恶臭脓痰而静止后分三层：</a:t>
            </a:r>
            <a:endParaRPr lang="en-US" altLang="zh-CN" dirty="0" smtClean="0"/>
          </a:p>
          <a:p>
            <a:pPr lvl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5" y="357188"/>
            <a:ext cx="8077200" cy="563562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二、护理评估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3929058" y="3000372"/>
            <a:ext cx="1928826" cy="2571768"/>
            <a:chOff x="928662" y="3571876"/>
            <a:chExt cx="1928826" cy="2571768"/>
          </a:xfrm>
        </p:grpSpPr>
        <p:grpSp>
          <p:nvGrpSpPr>
            <p:cNvPr id="14" name="组合 13"/>
            <p:cNvGrpSpPr/>
            <p:nvPr/>
          </p:nvGrpSpPr>
          <p:grpSpPr>
            <a:xfrm>
              <a:off x="928662" y="3571876"/>
              <a:ext cx="1714512" cy="2571768"/>
              <a:chOff x="928662" y="4500570"/>
              <a:chExt cx="1000132" cy="1643074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928662" y="4500570"/>
                <a:ext cx="1000132" cy="164307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1" name="直接连接符 10"/>
              <p:cNvCxnSpPr/>
              <p:nvPr/>
            </p:nvCxnSpPr>
            <p:spPr>
              <a:xfrm>
                <a:off x="928662" y="5000636"/>
                <a:ext cx="1000132" cy="1588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>
                <a:off x="928662" y="5572140"/>
                <a:ext cx="1000132" cy="1588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Box 16"/>
            <p:cNvSpPr txBox="1"/>
            <p:nvPr/>
          </p:nvSpPr>
          <p:spPr>
            <a:xfrm>
              <a:off x="1357290" y="3714752"/>
              <a:ext cx="10001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990033"/>
                  </a:solidFill>
                  <a:ea typeface="华文新魏" pitchFamily="2" charset="-122"/>
                </a:rPr>
                <a:t>泡沫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142976" y="4429132"/>
              <a:ext cx="150019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990033"/>
                  </a:solidFill>
                  <a:ea typeface="华文新魏" pitchFamily="2" charset="-122"/>
                </a:rPr>
                <a:t>浆液或浆液脓性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142976" y="5214950"/>
              <a:ext cx="171451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990033"/>
                  </a:solidFill>
                  <a:ea typeface="华文新魏" pitchFamily="2" charset="-122"/>
                </a:rPr>
                <a:t>坏死组织</a:t>
              </a:r>
              <a:endParaRPr lang="en-US" altLang="zh-CN" sz="2400" dirty="0" smtClean="0">
                <a:solidFill>
                  <a:srgbClr val="990033"/>
                </a:solidFill>
                <a:ea typeface="华文新魏" pitchFamily="2" charset="-122"/>
              </a:endParaRPr>
            </a:p>
            <a:p>
              <a:r>
                <a:rPr lang="zh-CN" altLang="en-US" sz="2400" dirty="0" smtClean="0">
                  <a:solidFill>
                    <a:srgbClr val="990033"/>
                  </a:solidFill>
                  <a:ea typeface="华文新魏" pitchFamily="2" charset="-122"/>
                </a:rPr>
                <a:t>碎屑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（一）问诊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咳嗽与体位的关系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支气管扩张症或肺脓肿的咳嗽，与体位改变有明显关系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脓胸伴支气管胸膜瘘，在一定体位时，脓液进入瘘管可引起剧咳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纵隔肿瘤、大量胸腔积液，改变体位时也可引起咳嗽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5" y="357188"/>
            <a:ext cx="8077200" cy="563562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二、护理评估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（一）问诊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伴随症状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发热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呼吸困难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咯血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胸痛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杵状指（趾）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哮鸣音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5" y="357188"/>
            <a:ext cx="8077200" cy="563562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二、护理评估</a:t>
            </a:r>
          </a:p>
        </p:txBody>
      </p:sp>
      <p:pic>
        <p:nvPicPr>
          <p:cNvPr id="32772" name="Picture 4" descr="C:\Documents and Settings\Administrator\Application Data\360se6\Application\User Data\temp\u=1436015936,843793072&amp;fm=21&amp;gp=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2786058"/>
            <a:ext cx="2143125" cy="2095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（一）问诊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咳嗽与咳痰对患者的影响 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头痛、睡眠不佳、呼吸肌疲劳和酸痛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食欲不振、消耗增加   明显消瘦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呼吸道黏膜损伤   </a:t>
            </a:r>
            <a:r>
              <a:rPr lang="zh-CN" altLang="en-US" dirty="0" smtClean="0"/>
              <a:t>出现咯血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致胸部、腹部手术伤口裂开</a:t>
            </a:r>
            <a:endParaRPr lang="en-US" altLang="zh-CN" dirty="0" smtClean="0"/>
          </a:p>
          <a:p>
            <a:pPr lvl="2"/>
            <a:endParaRPr lang="en-US" altLang="zh-CN" dirty="0" smtClean="0"/>
          </a:p>
          <a:p>
            <a:r>
              <a:rPr lang="zh-CN" altLang="en-US" sz="2800" dirty="0" smtClean="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如剧咳后突然出现胸痛和气急，应警惕自发性气胸的可能。</a:t>
            </a:r>
            <a:endParaRPr lang="zh-CN" altLang="en-US" sz="2800" dirty="0">
              <a:solidFill>
                <a:srgbClr val="C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5" y="357188"/>
            <a:ext cx="8077200" cy="563562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二、护理评估</a:t>
            </a:r>
          </a:p>
        </p:txBody>
      </p:sp>
      <p:cxnSp>
        <p:nvCxnSpPr>
          <p:cNvPr id="6" name="AutoShape 19"/>
          <p:cNvCxnSpPr>
            <a:cxnSpLocks noChangeShapeType="1"/>
          </p:cNvCxnSpPr>
          <p:nvPr/>
        </p:nvCxnSpPr>
        <p:spPr bwMode="auto">
          <a:xfrm>
            <a:off x="4500562" y="3000372"/>
            <a:ext cx="500066" cy="1588"/>
          </a:xfrm>
          <a:prstGeom prst="straightConnector1">
            <a:avLst/>
          </a:prstGeom>
          <a:noFill/>
          <a:ln w="28575">
            <a:solidFill>
              <a:srgbClr val="6600CC"/>
            </a:solidFill>
            <a:miter lim="800000"/>
            <a:headEnd/>
            <a:tailEnd type="triangle" w="med" len="med"/>
          </a:ln>
        </p:spPr>
      </p:cxnSp>
      <p:cxnSp>
        <p:nvCxnSpPr>
          <p:cNvPr id="8" name="AutoShape 19"/>
          <p:cNvCxnSpPr>
            <a:cxnSpLocks noChangeShapeType="1"/>
          </p:cNvCxnSpPr>
          <p:nvPr/>
        </p:nvCxnSpPr>
        <p:spPr bwMode="auto">
          <a:xfrm>
            <a:off x="3857620" y="3500438"/>
            <a:ext cx="500066" cy="1588"/>
          </a:xfrm>
          <a:prstGeom prst="straightConnector1">
            <a:avLst/>
          </a:prstGeom>
          <a:noFill/>
          <a:ln w="28575">
            <a:solidFill>
              <a:srgbClr val="6600CC"/>
            </a:solidFill>
            <a:miter lim="800000"/>
            <a:headEnd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（一）问诊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相关的既往病史与个人史 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有无吸烟史，以及易引起咳嗽、咳痰相关疾病史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处理情况 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有无采取相应的处理措施及其效果等，包括诊断、治疗的经过、相关的辅助检查结果等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5" y="357188"/>
            <a:ext cx="8077200" cy="563562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二、护理评估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（二）身体评估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一般状态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生命体征、营养状况、体位等 </a:t>
            </a:r>
          </a:p>
          <a:p>
            <a:pPr lvl="1"/>
            <a:r>
              <a:rPr lang="zh-CN" altLang="en-US" dirty="0" smtClean="0"/>
              <a:t>胸部评估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有无呼吸频率、节律及幅度改变，有无皮下气肿、触觉语颤增强、胸膜摩擦感及叩诊音的变化，有无呼吸音的改变、干湿啰音及胸膜摩擦音等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5" y="357188"/>
            <a:ext cx="8077200" cy="563562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二、护理评估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（三）实验室及其他检查 </a:t>
            </a:r>
          </a:p>
          <a:p>
            <a:pPr lvl="1"/>
            <a:r>
              <a:rPr lang="zh-CN" altLang="en-US" dirty="0" smtClean="0"/>
              <a:t>血常规、血气分析、痰液等实验室检查 </a:t>
            </a:r>
          </a:p>
          <a:p>
            <a:pPr lvl="1"/>
            <a:r>
              <a:rPr lang="zh-CN" altLang="en-US" dirty="0" smtClean="0"/>
              <a:t>胸部</a:t>
            </a:r>
            <a:r>
              <a:rPr lang="en-US" altLang="zh-CN" dirty="0" smtClean="0"/>
              <a:t>X</a:t>
            </a:r>
            <a:r>
              <a:rPr lang="zh-CN" altLang="en-US" dirty="0" smtClean="0"/>
              <a:t>线检查、纤维支气管镜检查等影像学检查</a:t>
            </a:r>
          </a:p>
          <a:p>
            <a:pPr lvl="1"/>
            <a:r>
              <a:rPr lang="zh-CN" altLang="en-US" dirty="0" smtClean="0"/>
              <a:t>呼吸功能检查 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5" y="357188"/>
            <a:ext cx="8077200" cy="563562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二、护理评估</a:t>
            </a:r>
          </a:p>
        </p:txBody>
      </p:sp>
      <p:pic>
        <p:nvPicPr>
          <p:cNvPr id="38914" name="Picture 2" descr="C:\Documents and Settings\Administrator\Application Data\360se6\Application\User Data\temp\u=515869861,1383314098&amp;fm=21&amp;gp=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3500438"/>
            <a:ext cx="2571768" cy="21431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8916" name="Picture 4" descr="C:\Documents and Settings\Administrator\Application Data\360se6\Application\User Data\temp\u=2221166226,78786473&amp;fm=21&amp;gp=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3500438"/>
            <a:ext cx="2714644" cy="21431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1857356" y="5786454"/>
            <a:ext cx="2143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000099"/>
                </a:solidFill>
                <a:ea typeface="华文新魏" pitchFamily="2" charset="-122"/>
              </a:rPr>
              <a:t>呼吸功能检查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dirty="0" smtClean="0">
                <a:ea typeface="隶书" pitchFamily="49" charset="-122"/>
              </a:rPr>
              <a:t>清理呼吸道</a:t>
            </a:r>
            <a:r>
              <a:rPr lang="zh-CN" altLang="en-US" sz="2800" dirty="0" smtClean="0">
                <a:ea typeface="隶书" pitchFamily="49" charset="-122"/>
              </a:rPr>
              <a:t>无效</a:t>
            </a:r>
            <a:r>
              <a:rPr lang="en-US" altLang="zh-CN" sz="2800" dirty="0" smtClean="0">
                <a:ea typeface="隶书" pitchFamily="49" charset="-122"/>
              </a:rPr>
              <a:t>  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与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痰液黏稠或咳嗽无力或不能进行有效的咳嗽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有关</a:t>
            </a:r>
            <a:endParaRPr lang="zh-CN" altLang="en-US" sz="2800" dirty="0" smtClean="0">
              <a:solidFill>
                <a:srgbClr val="990033"/>
              </a:solidFill>
              <a:ea typeface="隶书" pitchFamily="49" charset="-122"/>
            </a:endParaRPr>
          </a:p>
          <a:p>
            <a:r>
              <a:rPr lang="zh-CN" altLang="en-US" sz="2800" dirty="0" smtClean="0">
                <a:ea typeface="隶书" pitchFamily="49" charset="-122"/>
              </a:rPr>
              <a:t>活动无</a:t>
            </a:r>
            <a:r>
              <a:rPr lang="zh-CN" altLang="en-US" sz="2800" dirty="0" smtClean="0">
                <a:ea typeface="隶书" pitchFamily="49" charset="-122"/>
              </a:rPr>
              <a:t>耐力</a:t>
            </a:r>
            <a:r>
              <a:rPr lang="en-US" altLang="zh-CN" sz="2800" dirty="0" smtClean="0">
                <a:ea typeface="隶书" pitchFamily="49" charset="-122"/>
              </a:rPr>
              <a:t>  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与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长期频繁咳嗽或机体组织缺氧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有关</a:t>
            </a:r>
            <a:endParaRPr lang="zh-CN" altLang="en-US" sz="2800" dirty="0" smtClean="0">
              <a:solidFill>
                <a:srgbClr val="990033"/>
              </a:solidFill>
              <a:ea typeface="隶书" pitchFamily="49" charset="-122"/>
            </a:endParaRPr>
          </a:p>
          <a:p>
            <a:r>
              <a:rPr lang="zh-CN" altLang="en-US" sz="2800" dirty="0" smtClean="0">
                <a:ea typeface="隶书" pitchFamily="49" charset="-122"/>
              </a:rPr>
              <a:t>睡眠型态紊乱</a:t>
            </a:r>
            <a:r>
              <a:rPr lang="en-US" altLang="zh-CN" sz="2800" dirty="0" smtClean="0">
                <a:ea typeface="隶书" pitchFamily="49" charset="-122"/>
              </a:rPr>
              <a:t>:</a:t>
            </a:r>
            <a:r>
              <a:rPr lang="zh-CN" altLang="en-US" sz="2800" dirty="0" smtClean="0">
                <a:ea typeface="隶书" pitchFamily="49" charset="-122"/>
              </a:rPr>
              <a:t>睡眠剥夺 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与夜间频繁咳嗽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有关</a:t>
            </a:r>
            <a:endParaRPr lang="zh-CN" altLang="en-US" dirty="0" smtClean="0"/>
          </a:p>
          <a:p>
            <a:r>
              <a:rPr lang="zh-CN" altLang="en-US" sz="2800" dirty="0" smtClean="0">
                <a:ea typeface="隶书" pitchFamily="49" charset="-122"/>
              </a:rPr>
              <a:t>知识缺乏</a:t>
            </a:r>
            <a:r>
              <a:rPr lang="en-US" altLang="zh-CN" sz="2800" dirty="0" smtClean="0">
                <a:ea typeface="隶书" pitchFamily="49" charset="-122"/>
              </a:rPr>
              <a:t>: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缺乏对疾病发作的预防及吸烟有害健康方面的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知识</a:t>
            </a:r>
            <a:endParaRPr lang="zh-CN" altLang="en-US" dirty="0" smtClean="0"/>
          </a:p>
          <a:p>
            <a:r>
              <a:rPr lang="zh-CN" altLang="en-US" sz="2800" dirty="0" smtClean="0">
                <a:ea typeface="隶书" pitchFamily="49" charset="-122"/>
              </a:rPr>
              <a:t>潜在并发症</a:t>
            </a:r>
            <a:r>
              <a:rPr lang="en-US" altLang="zh-CN" sz="2800" dirty="0" smtClean="0">
                <a:ea typeface="隶书" pitchFamily="49" charset="-122"/>
              </a:rPr>
              <a:t>:</a:t>
            </a:r>
            <a:r>
              <a:rPr lang="zh-CN" altLang="en-US" sz="2800" dirty="0" smtClean="0">
                <a:solidFill>
                  <a:srgbClr val="990033"/>
                </a:solidFill>
                <a:ea typeface="隶书" pitchFamily="49" charset="-122"/>
              </a:rPr>
              <a:t>自发性气胸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5" y="357188"/>
            <a:ext cx="8077200" cy="563562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ea typeface="宋体" charset="-122"/>
              </a:rPr>
              <a:t>三、常见护理诊断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（一）概念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咳嗽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呼吸道受到刺激后引发的紧跟在短暂吸气后的一种防御性反射动作，借以将呼吸道的异物或分泌物排出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咳痰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呼吸道内病理性分泌物借助咳嗽动作而排出体外的状态 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5" y="357188"/>
            <a:ext cx="8077200" cy="563562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一、概述</a:t>
            </a:r>
          </a:p>
        </p:txBody>
      </p:sp>
      <p:pic>
        <p:nvPicPr>
          <p:cNvPr id="6146" name="Picture 2" descr="C:\Documents and Settings\Administrator\Application Data\360se6\Application\User Data\temp\u=3745950092,720490229&amp;fm=21&amp;gp=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4572008"/>
            <a:ext cx="2209800" cy="18097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（二）发生机制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咳嗽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由延髓咳嗽中枢受刺激引起</a:t>
            </a:r>
            <a:endParaRPr lang="en-US" altLang="zh-CN" dirty="0" smtClean="0"/>
          </a:p>
          <a:p>
            <a:pPr lvl="2">
              <a:buNone/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5" y="357188"/>
            <a:ext cx="8077200" cy="563562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一、概述</a:t>
            </a:r>
          </a:p>
        </p:txBody>
      </p:sp>
      <p:grpSp>
        <p:nvGrpSpPr>
          <p:cNvPr id="56" name="组合 55"/>
          <p:cNvGrpSpPr/>
          <p:nvPr/>
        </p:nvGrpSpPr>
        <p:grpSpPr>
          <a:xfrm>
            <a:off x="1071538" y="3071810"/>
            <a:ext cx="7358114" cy="2500330"/>
            <a:chOff x="1071538" y="3357562"/>
            <a:chExt cx="7358114" cy="2500330"/>
          </a:xfrm>
        </p:grpSpPr>
        <p:grpSp>
          <p:nvGrpSpPr>
            <p:cNvPr id="48" name="组合 47"/>
            <p:cNvGrpSpPr/>
            <p:nvPr/>
          </p:nvGrpSpPr>
          <p:grpSpPr>
            <a:xfrm>
              <a:off x="1071538" y="3357562"/>
              <a:ext cx="7143801" cy="2500330"/>
              <a:chOff x="1428727" y="2285992"/>
              <a:chExt cx="7143801" cy="2500330"/>
            </a:xfrm>
          </p:grpSpPr>
          <p:sp>
            <p:nvSpPr>
              <p:cNvPr id="32" name="Rectangle 6"/>
              <p:cNvSpPr>
                <a:spLocks noChangeArrowheads="1"/>
              </p:cNvSpPr>
              <p:nvPr/>
            </p:nvSpPr>
            <p:spPr bwMode="auto">
              <a:xfrm>
                <a:off x="1428727" y="3000372"/>
                <a:ext cx="1928827" cy="642942"/>
              </a:xfrm>
              <a:prstGeom prst="rect">
                <a:avLst/>
              </a:prstGeom>
              <a:noFill/>
              <a:ln w="28575">
                <a:solidFill>
                  <a:srgbClr val="9900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zh-CN" altLang="en-US" sz="2000" dirty="0" smtClean="0">
                    <a:solidFill>
                      <a:srgbClr val="000099"/>
                    </a:solidFill>
                    <a:ea typeface="华文新魏" pitchFamily="2" charset="-122"/>
                  </a:rPr>
                  <a:t>呼吸系统</a:t>
                </a:r>
                <a:endParaRPr lang="en-US" altLang="zh-CN" sz="2000" dirty="0" smtClean="0">
                  <a:solidFill>
                    <a:srgbClr val="000099"/>
                  </a:solidFill>
                  <a:ea typeface="华文新魏" pitchFamily="2" charset="-122"/>
                </a:endParaRPr>
              </a:p>
              <a:p>
                <a:pPr algn="ctr"/>
                <a:r>
                  <a:rPr lang="zh-CN" altLang="en-US" sz="2000" dirty="0" smtClean="0">
                    <a:solidFill>
                      <a:srgbClr val="000099"/>
                    </a:solidFill>
                    <a:ea typeface="华文新魏" pitchFamily="2" charset="-122"/>
                  </a:rPr>
                  <a:t>及以外的刺激</a:t>
                </a:r>
                <a:endParaRPr lang="zh-CN" altLang="en-US" sz="2000" dirty="0">
                  <a:solidFill>
                    <a:srgbClr val="000099"/>
                  </a:solidFill>
                  <a:ea typeface="华文新魏" pitchFamily="2" charset="-122"/>
                </a:endParaRPr>
              </a:p>
            </p:txBody>
          </p:sp>
          <p:cxnSp>
            <p:nvCxnSpPr>
              <p:cNvPr id="33" name="AutoShape 19"/>
              <p:cNvCxnSpPr>
                <a:cxnSpLocks noChangeShapeType="1"/>
              </p:cNvCxnSpPr>
              <p:nvPr/>
            </p:nvCxnSpPr>
            <p:spPr bwMode="auto">
              <a:xfrm>
                <a:off x="3357554" y="3357562"/>
                <a:ext cx="1714512" cy="1588"/>
              </a:xfrm>
              <a:prstGeom prst="straightConnector1">
                <a:avLst/>
              </a:prstGeom>
              <a:noFill/>
              <a:ln w="28575">
                <a:solidFill>
                  <a:srgbClr val="6600CC"/>
                </a:solidFill>
                <a:miter lim="800000"/>
                <a:headEnd/>
                <a:tailEnd type="triangle" w="med" len="med"/>
              </a:ln>
            </p:spPr>
          </p:cxnSp>
          <p:sp>
            <p:nvSpPr>
              <p:cNvPr id="35" name="Rectangle 6"/>
              <p:cNvSpPr>
                <a:spLocks noChangeArrowheads="1"/>
              </p:cNvSpPr>
              <p:nvPr/>
            </p:nvSpPr>
            <p:spPr bwMode="auto">
              <a:xfrm>
                <a:off x="5072067" y="3143248"/>
                <a:ext cx="1571635" cy="357134"/>
              </a:xfrm>
              <a:prstGeom prst="rect">
                <a:avLst/>
              </a:prstGeom>
              <a:noFill/>
              <a:ln w="28575">
                <a:solidFill>
                  <a:srgbClr val="9900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zh-CN" altLang="en-US" sz="2000" dirty="0" smtClean="0">
                    <a:solidFill>
                      <a:srgbClr val="990033"/>
                    </a:solidFill>
                    <a:ea typeface="华文新魏" pitchFamily="2" charset="-122"/>
                  </a:rPr>
                  <a:t>咳嗽中枢</a:t>
                </a:r>
                <a:endParaRPr lang="zh-CN" altLang="en-US" sz="2000" dirty="0">
                  <a:solidFill>
                    <a:srgbClr val="990033"/>
                  </a:solidFill>
                  <a:ea typeface="华文新魏" pitchFamily="2" charset="-122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3571868" y="3000372"/>
                <a:ext cx="135732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 smtClean="0">
                    <a:solidFill>
                      <a:srgbClr val="990033"/>
                    </a:solidFill>
                    <a:ea typeface="华文新魏" pitchFamily="2" charset="-122"/>
                  </a:rPr>
                  <a:t>感觉神经</a:t>
                </a:r>
                <a:endParaRPr lang="en-US" altLang="zh-CN" dirty="0" smtClean="0">
                  <a:solidFill>
                    <a:srgbClr val="990033"/>
                  </a:solidFill>
                  <a:ea typeface="华文新魏" pitchFamily="2" charset="-122"/>
                </a:endParaRPr>
              </a:p>
              <a:p>
                <a:r>
                  <a:rPr lang="zh-CN" altLang="en-US" dirty="0" smtClean="0">
                    <a:solidFill>
                      <a:srgbClr val="990033"/>
                    </a:solidFill>
                    <a:ea typeface="华文新魏" pitchFamily="2" charset="-122"/>
                  </a:rPr>
                  <a:t>纤维传入</a:t>
                </a:r>
                <a:endParaRPr lang="zh-CN" altLang="en-US" dirty="0">
                  <a:solidFill>
                    <a:srgbClr val="990033"/>
                  </a:solidFill>
                  <a:ea typeface="华文新魏" pitchFamily="2" charset="-122"/>
                </a:endParaRPr>
              </a:p>
            </p:txBody>
          </p:sp>
          <p:sp>
            <p:nvSpPr>
              <p:cNvPr id="43" name="线形标注 2 42"/>
              <p:cNvSpPr/>
              <p:nvPr/>
            </p:nvSpPr>
            <p:spPr>
              <a:xfrm>
                <a:off x="4857752" y="2285992"/>
                <a:ext cx="1428760" cy="642942"/>
              </a:xfrm>
              <a:prstGeom prst="borderCallout2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2000"/>
                  </a:lnSpc>
                </a:pPr>
                <a:r>
                  <a:rPr lang="zh-CN" altLang="en-US" dirty="0" smtClean="0">
                    <a:solidFill>
                      <a:schemeClr val="accent5">
                        <a:lumMod val="50000"/>
                      </a:schemeClr>
                    </a:solidFill>
                    <a:latin typeface="Arial" charset="0"/>
                    <a:ea typeface="华文新魏" pitchFamily="2" charset="-122"/>
                  </a:rPr>
                  <a:t>迷走、舌咽、三叉神经</a:t>
                </a:r>
              </a:p>
            </p:txBody>
          </p:sp>
          <p:cxnSp>
            <p:nvCxnSpPr>
              <p:cNvPr id="44" name="形状 43"/>
              <p:cNvCxnSpPr/>
              <p:nvPr/>
            </p:nvCxnSpPr>
            <p:spPr bwMode="auto">
              <a:xfrm>
                <a:off x="6643702" y="3357562"/>
                <a:ext cx="714375" cy="750887"/>
              </a:xfrm>
              <a:prstGeom prst="bentConnector2">
                <a:avLst/>
              </a:prstGeom>
              <a:ln w="28575">
                <a:solidFill>
                  <a:srgbClr val="692AA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Rectangle 8"/>
              <p:cNvSpPr>
                <a:spLocks noChangeArrowheads="1"/>
              </p:cNvSpPr>
              <p:nvPr/>
            </p:nvSpPr>
            <p:spPr bwMode="auto">
              <a:xfrm>
                <a:off x="6072198" y="4143380"/>
                <a:ext cx="2500330" cy="642942"/>
              </a:xfrm>
              <a:prstGeom prst="rect">
                <a:avLst/>
              </a:prstGeom>
              <a:noFill/>
              <a:ln w="28575">
                <a:solidFill>
                  <a:srgbClr val="9900CC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zh-CN" altLang="en-US" sz="2000" dirty="0" smtClean="0">
                    <a:solidFill>
                      <a:srgbClr val="990033"/>
                    </a:solidFill>
                    <a:ea typeface="华文新魏" pitchFamily="2" charset="-122"/>
                  </a:rPr>
                  <a:t>咽肌、声门、膈肌</a:t>
                </a:r>
                <a:endParaRPr lang="en-US" altLang="zh-CN" sz="2000" dirty="0" smtClean="0">
                  <a:solidFill>
                    <a:srgbClr val="990033"/>
                  </a:solidFill>
                  <a:ea typeface="华文新魏" pitchFamily="2" charset="-122"/>
                </a:endParaRPr>
              </a:p>
              <a:p>
                <a:r>
                  <a:rPr lang="zh-CN" altLang="en-US" sz="2000" dirty="0" smtClean="0">
                    <a:solidFill>
                      <a:srgbClr val="990033"/>
                    </a:solidFill>
                    <a:ea typeface="华文新魏" pitchFamily="2" charset="-122"/>
                  </a:rPr>
                  <a:t>与其他呼吸肌</a:t>
                </a:r>
                <a:endParaRPr lang="en-US" altLang="zh-CN" sz="2000" dirty="0">
                  <a:solidFill>
                    <a:srgbClr val="990033"/>
                  </a:solidFill>
                  <a:ea typeface="华文新魏" pitchFamily="2" charset="-122"/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7000892" y="3571876"/>
                <a:ext cx="114300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rgbClr val="000099"/>
                    </a:solidFill>
                    <a:ea typeface="华文新魏" pitchFamily="2" charset="-122"/>
                  </a:rPr>
                  <a:t>传出</a:t>
                </a:r>
              </a:p>
            </p:txBody>
          </p:sp>
        </p:grpSp>
        <p:sp>
          <p:nvSpPr>
            <p:cNvPr id="51" name="线形标注 3 50"/>
            <p:cNvSpPr/>
            <p:nvPr/>
          </p:nvSpPr>
          <p:spPr>
            <a:xfrm>
              <a:off x="7072330" y="3571876"/>
              <a:ext cx="1357322" cy="1000132"/>
            </a:xfrm>
            <a:prstGeom prst="borderCallout3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dirty="0" smtClean="0">
                  <a:solidFill>
                    <a:schemeClr val="accent5">
                      <a:lumMod val="50000"/>
                    </a:schemeClr>
                  </a:solidFill>
                  <a:latin typeface="Arial" charset="0"/>
                  <a:ea typeface="华文新魏" pitchFamily="2" charset="-122"/>
                </a:rPr>
                <a:t>喉下神经、膈神经与脊神经</a:t>
              </a:r>
            </a:p>
          </p:txBody>
        </p:sp>
        <p:cxnSp>
          <p:nvCxnSpPr>
            <p:cNvPr id="52" name="AutoShape 19"/>
            <p:cNvCxnSpPr>
              <a:cxnSpLocks noChangeShapeType="1"/>
            </p:cNvCxnSpPr>
            <p:nvPr/>
          </p:nvCxnSpPr>
          <p:spPr bwMode="auto">
            <a:xfrm rot="10800000">
              <a:off x="4572000" y="5572140"/>
              <a:ext cx="1143008" cy="1588"/>
            </a:xfrm>
            <a:prstGeom prst="straightConnector1">
              <a:avLst/>
            </a:prstGeom>
            <a:noFill/>
            <a:ln w="28575">
              <a:solidFill>
                <a:srgbClr val="6600CC"/>
              </a:solidFill>
              <a:miter lim="800000"/>
              <a:headEnd/>
              <a:tailEnd type="triangle" w="med" len="med"/>
            </a:ln>
          </p:spPr>
        </p:cxnSp>
        <p:sp>
          <p:nvSpPr>
            <p:cNvPr id="55" name="Rectangle 6"/>
            <p:cNvSpPr>
              <a:spLocks noChangeArrowheads="1"/>
            </p:cNvSpPr>
            <p:nvPr/>
          </p:nvSpPr>
          <p:spPr bwMode="auto">
            <a:xfrm>
              <a:off x="3000364" y="5429264"/>
              <a:ext cx="1571635" cy="357134"/>
            </a:xfrm>
            <a:prstGeom prst="rect">
              <a:avLst/>
            </a:prstGeom>
            <a:noFill/>
            <a:ln w="28575">
              <a:solidFill>
                <a:srgbClr val="9900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zh-CN" altLang="en-US" sz="2000" dirty="0" smtClean="0">
                  <a:solidFill>
                    <a:srgbClr val="990033"/>
                  </a:solidFill>
                  <a:ea typeface="华文新魏" pitchFamily="2" charset="-122"/>
                </a:rPr>
                <a:t>咳嗽</a:t>
              </a:r>
              <a:endParaRPr lang="zh-CN" altLang="en-US" sz="2000" dirty="0">
                <a:solidFill>
                  <a:srgbClr val="990033"/>
                </a:solidFill>
                <a:ea typeface="华文新魏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（二）发生机制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咳痰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正常人：通过</a:t>
            </a:r>
            <a:r>
              <a:rPr lang="zh-CN" altLang="en-US" dirty="0" smtClean="0"/>
              <a:t>呼吸道黏液－</a:t>
            </a:r>
            <a:r>
              <a:rPr lang="zh-CN" altLang="en-US" dirty="0" smtClean="0"/>
              <a:t>纤毛转运机制从下呼吸道向咽部运送。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炎症、感染等病理情况下，痰量增多，借咳嗽动作排出口腔外时方觉咳痰。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痰液潴留可诱发或加重感染，并使肺通气、换气功能受到影响。</a:t>
            </a:r>
            <a:endParaRPr lang="en-US" altLang="zh-CN" dirty="0" smtClean="0"/>
          </a:p>
          <a:p>
            <a:pPr lvl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5" y="357188"/>
            <a:ext cx="8077200" cy="563562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一、概述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1142976" y="5072074"/>
            <a:ext cx="7429552" cy="838200"/>
            <a:chOff x="1142976" y="5072074"/>
            <a:chExt cx="7429552" cy="838200"/>
          </a:xfrm>
        </p:grpSpPr>
        <p:sp>
          <p:nvSpPr>
            <p:cNvPr id="7" name="Rectangle 5" descr="羊皮纸"/>
            <p:cNvSpPr>
              <a:spLocks noChangeArrowheads="1"/>
            </p:cNvSpPr>
            <p:nvPr/>
          </p:nvSpPr>
          <p:spPr bwMode="auto">
            <a:xfrm>
              <a:off x="1142976" y="5072074"/>
              <a:ext cx="1571636" cy="838200"/>
            </a:xfrm>
            <a:prstGeom prst="rect">
              <a:avLst/>
            </a:prstGeom>
            <a:noFill/>
            <a:ln w="28575">
              <a:solidFill>
                <a:srgbClr val="FFC000"/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r>
                <a:rPr lang="zh-CN" altLang="en-US" sz="2000" dirty="0" smtClean="0">
                  <a:solidFill>
                    <a:srgbClr val="000099"/>
                  </a:solidFill>
                  <a:latin typeface="Arial" charset="0"/>
                  <a:ea typeface="华文新魏" pitchFamily="2" charset="-122"/>
                </a:rPr>
                <a:t>呼吸道黏膜</a:t>
              </a:r>
              <a:endParaRPr lang="en-US" altLang="zh-CN" sz="2000" dirty="0" smtClean="0">
                <a:solidFill>
                  <a:srgbClr val="000099"/>
                </a:solidFill>
                <a:latin typeface="Arial" charset="0"/>
                <a:ea typeface="华文新魏" pitchFamily="2" charset="-122"/>
              </a:endParaRPr>
            </a:p>
            <a:p>
              <a:pPr algn="ctr"/>
              <a:r>
                <a:rPr lang="zh-CN" altLang="en-US" sz="2000" dirty="0" smtClean="0">
                  <a:solidFill>
                    <a:srgbClr val="000099"/>
                  </a:solidFill>
                  <a:latin typeface="Arial" charset="0"/>
                  <a:ea typeface="华文新魏" pitchFamily="2" charset="-122"/>
                </a:rPr>
                <a:t>等分泌物↑</a:t>
              </a:r>
            </a:p>
          </p:txBody>
        </p:sp>
        <p:sp>
          <p:nvSpPr>
            <p:cNvPr id="8" name="Rectangle 5" descr="羊皮纸"/>
            <p:cNvSpPr>
              <a:spLocks noChangeArrowheads="1"/>
            </p:cNvSpPr>
            <p:nvPr/>
          </p:nvSpPr>
          <p:spPr bwMode="auto">
            <a:xfrm>
              <a:off x="3143240" y="5072074"/>
              <a:ext cx="1571636" cy="838200"/>
            </a:xfrm>
            <a:prstGeom prst="rect">
              <a:avLst/>
            </a:prstGeom>
            <a:noFill/>
            <a:ln w="28575">
              <a:solidFill>
                <a:schemeClr val="accent4">
                  <a:lumMod val="60000"/>
                  <a:lumOff val="40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rgbClr val="800000"/>
                  </a:solidFill>
                  <a:latin typeface="楷体_GB2312" pitchFamily="49" charset="-122"/>
                  <a:ea typeface="楷体_GB2312" pitchFamily="49" charset="-122"/>
                </a:rPr>
                <a:t>与尘埃、微生物等混合</a:t>
              </a:r>
            </a:p>
          </p:txBody>
        </p:sp>
        <p:sp>
          <p:nvSpPr>
            <p:cNvPr id="9" name="Rectangle 5" descr="羊皮纸"/>
            <p:cNvSpPr>
              <a:spLocks noChangeArrowheads="1"/>
            </p:cNvSpPr>
            <p:nvPr/>
          </p:nvSpPr>
          <p:spPr bwMode="auto">
            <a:xfrm>
              <a:off x="5429256" y="5143512"/>
              <a:ext cx="1071570" cy="695324"/>
            </a:xfrm>
            <a:prstGeom prst="rect">
              <a:avLst/>
            </a:prstGeom>
            <a:noFill/>
            <a:ln w="28575">
              <a:solidFill>
                <a:srgbClr val="800000"/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r>
                <a:rPr lang="zh-CN" altLang="en-US" sz="2000" dirty="0" smtClean="0">
                  <a:solidFill>
                    <a:srgbClr val="000099"/>
                  </a:solidFill>
                  <a:latin typeface="Arial" charset="0"/>
                  <a:ea typeface="华文新魏" pitchFamily="2" charset="-122"/>
                </a:rPr>
                <a:t>痰液</a:t>
              </a:r>
            </a:p>
          </p:txBody>
        </p:sp>
        <p:sp>
          <p:nvSpPr>
            <p:cNvPr id="10" name="Rectangle 5" descr="羊皮纸"/>
            <p:cNvSpPr>
              <a:spLocks noChangeArrowheads="1"/>
            </p:cNvSpPr>
            <p:nvPr/>
          </p:nvSpPr>
          <p:spPr bwMode="auto">
            <a:xfrm>
              <a:off x="7143768" y="5072074"/>
              <a:ext cx="1428760" cy="838200"/>
            </a:xfrm>
            <a:prstGeom prst="rect">
              <a:avLst/>
            </a:prstGeom>
            <a:ln>
              <a:prstDash val="sysDot"/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anchor="ctr">
              <a:no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rgbClr val="800000"/>
                  </a:solidFill>
                  <a:latin typeface="楷体_GB2312" pitchFamily="49" charset="-122"/>
                  <a:ea typeface="楷体_GB2312" pitchFamily="49" charset="-122"/>
                </a:rPr>
                <a:t>随咳嗽</a:t>
              </a:r>
              <a:endParaRPr lang="en-US" altLang="zh-CN" sz="2000" b="1" dirty="0" smtClean="0">
                <a:solidFill>
                  <a:srgbClr val="800000"/>
                </a:solidFill>
                <a:latin typeface="楷体_GB2312" pitchFamily="49" charset="-122"/>
                <a:ea typeface="楷体_GB2312" pitchFamily="49" charset="-122"/>
              </a:endParaRPr>
            </a:p>
            <a:p>
              <a:pPr algn="ctr"/>
              <a:r>
                <a:rPr lang="zh-CN" altLang="en-US" sz="2000" b="1" dirty="0" smtClean="0">
                  <a:solidFill>
                    <a:srgbClr val="800000"/>
                  </a:solidFill>
                  <a:latin typeface="楷体_GB2312" pitchFamily="49" charset="-122"/>
                  <a:ea typeface="楷体_GB2312" pitchFamily="49" charset="-122"/>
                </a:rPr>
                <a:t>动作排出</a:t>
              </a:r>
            </a:p>
          </p:txBody>
        </p:sp>
        <p:cxnSp>
          <p:nvCxnSpPr>
            <p:cNvPr id="11" name="直接箭头连接符 10"/>
            <p:cNvCxnSpPr>
              <a:stCxn id="7" idx="3"/>
              <a:endCxn id="8" idx="1"/>
            </p:cNvCxnSpPr>
            <p:nvPr/>
          </p:nvCxnSpPr>
          <p:spPr>
            <a:xfrm>
              <a:off x="2714612" y="5491174"/>
              <a:ext cx="428628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直接箭头连接符 11"/>
            <p:cNvCxnSpPr>
              <a:stCxn id="8" idx="3"/>
              <a:endCxn id="9" idx="1"/>
            </p:cNvCxnSpPr>
            <p:nvPr/>
          </p:nvCxnSpPr>
          <p:spPr>
            <a:xfrm>
              <a:off x="4714876" y="5491174"/>
              <a:ext cx="71438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直接箭头连接符 12"/>
            <p:cNvCxnSpPr>
              <a:stCxn id="9" idx="3"/>
              <a:endCxn id="10" idx="1"/>
            </p:cNvCxnSpPr>
            <p:nvPr/>
          </p:nvCxnSpPr>
          <p:spPr>
            <a:xfrm>
              <a:off x="6500826" y="5491174"/>
              <a:ext cx="642942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（三）常见病因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呼吸系统疾病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感染：如急性上呼吸道感染、肺炎等；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变态反应性疾病：支气管哮喘等；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肿瘤：如支气管肺癌或转移癌等；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其他：灰尘、呼吸道异物吸入等。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胸膜疾病   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胸膜炎、自发性或外伤性气胸等。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5" y="357188"/>
            <a:ext cx="8077200" cy="563562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一、概述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（三）常见病因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心血管系统疾病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二尖瓣狭窄或左心衰竭所致的肺瘀血与肺水肿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中枢神经系统疾病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如脑炎、脑膜炎等刺激咳嗽中枢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其他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习惯性咳嗽、癔症、胃食管反流性疾病等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5" y="357188"/>
            <a:ext cx="8077200" cy="563562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一、概述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（一）问诊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咳嗽与咳痰的特点 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咳嗽的性质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干性咳嗽：咳嗽无痰或痰量甚少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湿性咳嗽：咳嗽伴有痰液</a:t>
            </a:r>
          </a:p>
          <a:p>
            <a:pPr lvl="2"/>
            <a:r>
              <a:rPr lang="zh-CN" altLang="en-US" dirty="0" smtClean="0"/>
              <a:t>咳嗽出现的时间 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急性咳嗽：呼吸道急性炎症或异物吸入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慢性咳嗽常见于慢性支气管炎、支气管扩张、肺结核等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发作性咳嗽见于百日咳、气管异物、肿瘤压迫支气管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5" y="357188"/>
            <a:ext cx="8077200" cy="563562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二、护理评估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（一）问诊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咳嗽的音色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金属声：常见于纵隔肿瘤、肺癌等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声音嘶哑：多见于声带炎、喉炎、喉癌等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咳嗽无力或声音低微：见于声带麻痹、声带水肿、全身衰竭者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呛咳：见于喉头水肿、狭窄、气管受压等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5" y="357188"/>
            <a:ext cx="8077200" cy="563562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二、护理评估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 （一）问诊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痰的性状、颜色、量、气味 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无色透明痰，见于急性支气管炎、支气管哮喘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白色粘稠痰，见于慢性支气管炎、支气管哮喘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黄色或黄绿色痰，见于化脓性感染等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铁锈色或褐色痰见于肺炎球菌肺炎或肺梗死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红色或粉红色痰含血液</a:t>
            </a:r>
            <a:r>
              <a:rPr lang="en-US" altLang="zh-CN" dirty="0" smtClean="0"/>
              <a:t>,</a:t>
            </a:r>
            <a:r>
              <a:rPr lang="zh-CN" altLang="en-US" dirty="0" smtClean="0"/>
              <a:t>见于支气管肺癌等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浆液性或浆液血性泡沫样痰</a:t>
            </a:r>
            <a:r>
              <a:rPr lang="en-US" altLang="zh-CN" dirty="0" smtClean="0"/>
              <a:t>,</a:t>
            </a:r>
            <a:r>
              <a:rPr lang="zh-CN" altLang="en-US" dirty="0" smtClean="0"/>
              <a:t>见于急性肺水肿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绿色痰</a:t>
            </a:r>
            <a:r>
              <a:rPr lang="zh-CN" altLang="en-US" dirty="0" smtClean="0"/>
              <a:t>见于铜绿假单胞菌感染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黑色痰见于大量灰尘、尘肺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5" y="357188"/>
            <a:ext cx="8077200" cy="563562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  <a:ea typeface="宋体" charset="-122"/>
              </a:rPr>
              <a:t>二、护理评估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课件模板">
  <a:themeElements>
    <a:clrScheme name="课件模板 1">
      <a:dk1>
        <a:srgbClr val="046CA6"/>
      </a:dk1>
      <a:lt1>
        <a:srgbClr val="FFFFFF"/>
      </a:lt1>
      <a:dk2>
        <a:srgbClr val="000000"/>
      </a:dk2>
      <a:lt2>
        <a:srgbClr val="DDDDDD"/>
      </a:lt2>
      <a:accent1>
        <a:srgbClr val="8AC8DE"/>
      </a:accent1>
      <a:accent2>
        <a:srgbClr val="99669B"/>
      </a:accent2>
      <a:accent3>
        <a:srgbClr val="FFFFFF"/>
      </a:accent3>
      <a:accent4>
        <a:srgbClr val="035B8D"/>
      </a:accent4>
      <a:accent5>
        <a:srgbClr val="C4E0EC"/>
      </a:accent5>
      <a:accent6>
        <a:srgbClr val="8A5C8C"/>
      </a:accent6>
      <a:hlink>
        <a:srgbClr val="DDB523"/>
      </a:hlink>
      <a:folHlink>
        <a:srgbClr val="969696"/>
      </a:folHlink>
    </a:clrScheme>
    <a:fontScheme name="课件模板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课件模板 1">
        <a:dk1>
          <a:srgbClr val="046CA6"/>
        </a:dk1>
        <a:lt1>
          <a:srgbClr val="FFFFFF"/>
        </a:lt1>
        <a:dk2>
          <a:srgbClr val="000000"/>
        </a:dk2>
        <a:lt2>
          <a:srgbClr val="DDDDDD"/>
        </a:lt2>
        <a:accent1>
          <a:srgbClr val="8AC8DE"/>
        </a:accent1>
        <a:accent2>
          <a:srgbClr val="99669B"/>
        </a:accent2>
        <a:accent3>
          <a:srgbClr val="FFFFFF"/>
        </a:accent3>
        <a:accent4>
          <a:srgbClr val="035B8D"/>
        </a:accent4>
        <a:accent5>
          <a:srgbClr val="C4E0EC"/>
        </a:accent5>
        <a:accent6>
          <a:srgbClr val="8A5C8C"/>
        </a:accent6>
        <a:hlink>
          <a:srgbClr val="DDB52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2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BEC779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DBE0BE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3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E8B558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F2D7B4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4">
        <a:dk1>
          <a:srgbClr val="336699"/>
        </a:dk1>
        <a:lt1>
          <a:srgbClr val="FFFFFF"/>
        </a:lt1>
        <a:dk2>
          <a:srgbClr val="000000"/>
        </a:dk2>
        <a:lt2>
          <a:srgbClr val="F7F4D5"/>
        </a:lt2>
        <a:accent1>
          <a:srgbClr val="79B4C7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BED6E0"/>
        </a:accent5>
        <a:accent6>
          <a:srgbClr val="B47FC3"/>
        </a:accent6>
        <a:hlink>
          <a:srgbClr val="E79633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5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A2B5CA"/>
        </a:accent1>
        <a:accent2>
          <a:srgbClr val="CF934B"/>
        </a:accent2>
        <a:accent3>
          <a:srgbClr val="FFFFFF"/>
        </a:accent3>
        <a:accent4>
          <a:srgbClr val="565682"/>
        </a:accent4>
        <a:accent5>
          <a:srgbClr val="CED7E1"/>
        </a:accent5>
        <a:accent6>
          <a:srgbClr val="BB8543"/>
        </a:accent6>
        <a:hlink>
          <a:srgbClr val="3B8FB1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618</TotalTime>
  <Pages>0</Pages>
  <Words>936</Words>
  <Characters>0</Characters>
  <Application>Microsoft Office PowerPoint</Application>
  <DocSecurity>0</DocSecurity>
  <PresentationFormat>全屏显示(4:3)</PresentationFormat>
  <Lines>0</Lines>
  <Paragraphs>151</Paragraphs>
  <Slides>17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18" baseType="lpstr">
      <vt:lpstr>课件模板</vt:lpstr>
      <vt:lpstr>第五节   咳嗽与咳痰</vt:lpstr>
      <vt:lpstr>一、概述</vt:lpstr>
      <vt:lpstr>一、概述</vt:lpstr>
      <vt:lpstr>一、概述</vt:lpstr>
      <vt:lpstr>一、概述</vt:lpstr>
      <vt:lpstr>一、概述</vt:lpstr>
      <vt:lpstr>二、护理评估</vt:lpstr>
      <vt:lpstr>二、护理评估</vt:lpstr>
      <vt:lpstr>二、护理评估</vt:lpstr>
      <vt:lpstr>二、护理评估</vt:lpstr>
      <vt:lpstr>二、护理评估</vt:lpstr>
      <vt:lpstr>二、护理评估</vt:lpstr>
      <vt:lpstr>二、护理评估</vt:lpstr>
      <vt:lpstr>二、护理评估</vt:lpstr>
      <vt:lpstr>二、护理评估</vt:lpstr>
      <vt:lpstr>二、护理评估</vt:lpstr>
      <vt:lpstr>三、常见护理诊断</vt:lpstr>
    </vt:vector>
  </TitlesOfParts>
  <Company>pump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课程名称</dc:title>
  <dc:creator>zhang7</dc:creator>
  <cp:lastModifiedBy>赵欣</cp:lastModifiedBy>
  <cp:revision>159</cp:revision>
  <cp:lastPrinted>1899-12-30T00:00:00Z</cp:lastPrinted>
  <dcterms:created xsi:type="dcterms:W3CDTF">2008-12-16T07:41:38Z</dcterms:created>
  <dcterms:modified xsi:type="dcterms:W3CDTF">2015-12-11T08:20:15Z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2052-6.4.0.1920</vt:lpwstr>
  </property>
</Properties>
</file>